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</p:sldIdLst>
  <p:sldSz cy="5143500" cx="9144000"/>
  <p:notesSz cx="6858000" cy="9144000"/>
  <p:embeddedFontLst>
    <p:embeddedFont>
      <p:font typeface="Roboto"/>
      <p:regular r:id="rId30"/>
      <p:bold r:id="rId31"/>
      <p:italic r:id="rId32"/>
      <p:bold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AA48DAE1-CE93-4E5D-B940-A5C7B885DEE7}">
  <a:tblStyle styleId="{AA48DAE1-CE93-4E5D-B940-A5C7B885DEE7}" styleName="Table_0"/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-bold.fntdata"/><Relationship Id="rId30" Type="http://schemas.openxmlformats.org/officeDocument/2006/relationships/font" Target="fonts/Roboto-regular.fntdata"/><Relationship Id="rId11" Type="http://schemas.openxmlformats.org/officeDocument/2006/relationships/slide" Target="slides/slide6.xml"/><Relationship Id="rId33" Type="http://schemas.openxmlformats.org/officeDocument/2006/relationships/font" Target="fonts/Roboto-boldItalic.fntdata"/><Relationship Id="rId10" Type="http://schemas.openxmlformats.org/officeDocument/2006/relationships/slide" Target="slides/slide5.xml"/><Relationship Id="rId32" Type="http://schemas.openxmlformats.org/officeDocument/2006/relationships/font" Target="fonts/Roboto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Shape 12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Shape 13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Shape 13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Shape 14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Shape 1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Shape 1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Shape 1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Shape 1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Shape 1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Shape 18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Shape 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Shape 1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Shape 1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Shape 2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Shape 21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Shape 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Shape 8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Shape 9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Shape 1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Shape 1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Shape 11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" name="Shape 11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" name="Shape 1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13" name="Shape 13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Shape 1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de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ig number">
    <p:bg>
      <p:bgPr>
        <a:solidFill>
          <a:schemeClr val="accent4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/>
          <p:nvPr>
            <p:ph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9" name="Shape 59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60" name="Shape 6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de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bg>
      <p:bgPr>
        <a:solidFill>
          <a:schemeClr val="accent4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de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Section 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SzPct val="100000"/>
              <a:defRPr sz="4200"/>
            </a:lvl1pPr>
            <a:lvl2pPr lvl="1">
              <a:spcBef>
                <a:spcPts val="0"/>
              </a:spcBef>
              <a:buSzPct val="100000"/>
              <a:defRPr sz="4200"/>
            </a:lvl2pPr>
            <a:lvl3pPr lvl="2">
              <a:spcBef>
                <a:spcPts val="0"/>
              </a:spcBef>
              <a:buSzPct val="100000"/>
              <a:defRPr sz="4200"/>
            </a:lvl3pPr>
            <a:lvl4pPr lvl="3">
              <a:spcBef>
                <a:spcPts val="0"/>
              </a:spcBef>
              <a:buSzPct val="100000"/>
              <a:defRPr sz="4200"/>
            </a:lvl4pPr>
            <a:lvl5pPr lvl="4">
              <a:spcBef>
                <a:spcPts val="0"/>
              </a:spcBef>
              <a:buSzPct val="100000"/>
              <a:defRPr sz="4200"/>
            </a:lvl5pPr>
            <a:lvl6pPr lvl="5">
              <a:spcBef>
                <a:spcPts val="0"/>
              </a:spcBef>
              <a:buSzPct val="100000"/>
              <a:defRPr sz="4200"/>
            </a:lvl6pPr>
            <a:lvl7pPr lvl="6">
              <a:spcBef>
                <a:spcPts val="0"/>
              </a:spcBef>
              <a:buSzPct val="100000"/>
              <a:defRPr sz="4200"/>
            </a:lvl7pPr>
            <a:lvl8pPr lvl="7">
              <a:spcBef>
                <a:spcPts val="0"/>
              </a:spcBef>
              <a:buSzPct val="100000"/>
              <a:defRPr sz="4200"/>
            </a:lvl8pPr>
            <a:lvl9pPr lvl="8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17" name="Shape 1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de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and 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" name="Shape 20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" name="Shape 2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3" name="Shape 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de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and two 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" name="Shape 26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" name="Shape 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8" name="Shape 28"/>
          <p:cNvSpPr txBox="1"/>
          <p:nvPr>
            <p:ph idx="1" type="body"/>
          </p:nvPr>
        </p:nvSpPr>
        <p:spPr>
          <a:xfrm>
            <a:off x="471900" y="1919075"/>
            <a:ext cx="3999900" cy="27101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9" name="Shape 29"/>
          <p:cNvSpPr txBox="1"/>
          <p:nvPr>
            <p:ph idx="2" type="body"/>
          </p:nvPr>
        </p:nvSpPr>
        <p:spPr>
          <a:xfrm>
            <a:off x="4694250" y="1919075"/>
            <a:ext cx="3999900" cy="27101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0" name="Shape 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de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3" name="Shape 33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4" name="Shape 34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SzPct val="100000"/>
              <a:defRPr sz="1800"/>
            </a:lvl1pPr>
            <a:lvl2pPr lvl="1">
              <a:spcBef>
                <a:spcPts val="0"/>
              </a:spcBef>
              <a:buSzPct val="100000"/>
              <a:defRPr sz="1800"/>
            </a:lvl2pPr>
            <a:lvl3pPr lvl="2">
              <a:spcBef>
                <a:spcPts val="0"/>
              </a:spcBef>
              <a:buSzPct val="100000"/>
              <a:defRPr sz="1800"/>
            </a:lvl3pPr>
            <a:lvl4pPr lvl="3">
              <a:spcBef>
                <a:spcPts val="0"/>
              </a:spcBef>
              <a:buSzPct val="100000"/>
              <a:defRPr sz="1800"/>
            </a:lvl4pPr>
            <a:lvl5pPr lvl="4">
              <a:spcBef>
                <a:spcPts val="0"/>
              </a:spcBef>
              <a:buSzPct val="100000"/>
              <a:defRPr sz="1800"/>
            </a:lvl5pPr>
            <a:lvl6pPr lvl="5">
              <a:spcBef>
                <a:spcPts val="0"/>
              </a:spcBef>
              <a:buSzPct val="100000"/>
              <a:defRPr sz="1800"/>
            </a:lvl6pPr>
            <a:lvl7pPr lvl="6">
              <a:spcBef>
                <a:spcPts val="0"/>
              </a:spcBef>
              <a:buSzPct val="100000"/>
              <a:defRPr sz="1800"/>
            </a:lvl7pPr>
            <a:lvl8pPr lvl="7">
              <a:spcBef>
                <a:spcPts val="0"/>
              </a:spcBef>
              <a:buSzPct val="100000"/>
              <a:defRPr sz="1800"/>
            </a:lvl8pPr>
            <a:lvl9pPr lvl="8">
              <a:spcBef>
                <a:spcPts val="0"/>
              </a:spcBef>
              <a:buSzPct val="100000"/>
              <a:defRPr sz="1800"/>
            </a:lvl9pPr>
          </a:lstStyle>
          <a:p/>
        </p:txBody>
      </p:sp>
      <p:sp>
        <p:nvSpPr>
          <p:cNvPr id="35" name="Shape 3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de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One column 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8" name="Shape 38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9" name="Shape 39"/>
          <p:cNvSpPr txBox="1"/>
          <p:nvPr>
            <p:ph type="title"/>
          </p:nvPr>
        </p:nvSpPr>
        <p:spPr>
          <a:xfrm>
            <a:off x="226077" y="357800"/>
            <a:ext cx="2808000" cy="9534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40" name="Shape 40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Shape 4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de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in 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SzPct val="100000"/>
              <a:defRPr sz="6000"/>
            </a:lvl1pPr>
            <a:lvl2pPr lvl="1">
              <a:spcBef>
                <a:spcPts val="0"/>
              </a:spcBef>
              <a:buSzPct val="100000"/>
              <a:defRPr sz="6000"/>
            </a:lvl2pPr>
            <a:lvl3pPr lvl="2">
              <a:spcBef>
                <a:spcPts val="0"/>
              </a:spcBef>
              <a:buSzPct val="100000"/>
              <a:defRPr sz="6000"/>
            </a:lvl3pPr>
            <a:lvl4pPr lvl="3">
              <a:spcBef>
                <a:spcPts val="0"/>
              </a:spcBef>
              <a:buSzPct val="100000"/>
              <a:defRPr sz="6000"/>
            </a:lvl4pPr>
            <a:lvl5pPr lvl="4">
              <a:spcBef>
                <a:spcPts val="0"/>
              </a:spcBef>
              <a:buSzPct val="100000"/>
              <a:defRPr sz="6000"/>
            </a:lvl5pPr>
            <a:lvl6pPr lvl="5">
              <a:spcBef>
                <a:spcPts val="0"/>
              </a:spcBef>
              <a:buSzPct val="100000"/>
              <a:defRPr sz="6000"/>
            </a:lvl6pPr>
            <a:lvl7pPr lvl="6">
              <a:spcBef>
                <a:spcPts val="0"/>
              </a:spcBef>
              <a:buSzPct val="100000"/>
              <a:defRPr sz="6000"/>
            </a:lvl7pPr>
            <a:lvl8pPr lvl="7">
              <a:spcBef>
                <a:spcPts val="0"/>
              </a:spcBef>
              <a:buSzPct val="100000"/>
              <a:defRPr sz="6000"/>
            </a:lvl8pPr>
            <a:lvl9pPr lvl="8">
              <a:spcBef>
                <a:spcPts val="0"/>
              </a:spcBef>
              <a:buSzPct val="100000"/>
              <a:defRPr sz="6000"/>
            </a:lvl9pPr>
          </a:lstStyle>
          <a:p/>
        </p:txBody>
      </p:sp>
      <p:sp>
        <p:nvSpPr>
          <p:cNvPr id="44" name="Shape 4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de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ection title and 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7" name="Shape 47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8" name="Shape 4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Shape 49"/>
          <p:cNvSpPr txBox="1"/>
          <p:nvPr>
            <p:ph idx="1" type="subTitle"/>
          </p:nvPr>
        </p:nvSpPr>
        <p:spPr>
          <a:xfrm>
            <a:off x="265500" y="2779466"/>
            <a:ext cx="4045200" cy="12350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50" name="Shape 50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Shape 5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de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4" name="Shape 54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5" name="Shape 55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Shape 5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de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Font typeface="Roboto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de"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Relationship Id="rId4" Type="http://schemas.openxmlformats.org/officeDocument/2006/relationships/image" Target="../media/image8.png"/><Relationship Id="rId5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7.png"/><Relationship Id="rId4" Type="http://schemas.openxmlformats.org/officeDocument/2006/relationships/image" Target="../media/image9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de"/>
              <a:t>Welcome</a:t>
            </a:r>
          </a:p>
        </p:txBody>
      </p:sp>
      <p:sp>
        <p:nvSpPr>
          <p:cNvPr id="68" name="Shape 68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de"/>
              <a:t>Presentation of The Learning Triangle</a:t>
            </a:r>
          </a:p>
        </p:txBody>
      </p:sp>
      <p:pic>
        <p:nvPicPr>
          <p:cNvPr descr="TLT - Logo (Color).png" id="69" name="Shape 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88291" y="0"/>
            <a:ext cx="2955706" cy="43989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de"/>
              <a:t>Estimation vs real time </a:t>
            </a:r>
            <a:r>
              <a:rPr lang="de"/>
              <a:t>spent</a:t>
            </a:r>
          </a:p>
        </p:txBody>
      </p:sp>
      <p:pic>
        <p:nvPicPr>
          <p:cNvPr id="127" name="Shape 127" title="Points scored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9437" y="761325"/>
            <a:ext cx="6824232" cy="421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de"/>
              <a:t>Patterns</a:t>
            </a:r>
          </a:p>
        </p:txBody>
      </p:sp>
      <p:sp>
        <p:nvSpPr>
          <p:cNvPr id="133" name="Shape 133"/>
          <p:cNvSpPr txBox="1"/>
          <p:nvPr>
            <p:ph idx="1" type="body"/>
          </p:nvPr>
        </p:nvSpPr>
        <p:spPr>
          <a:xfrm>
            <a:off x="471900" y="1919075"/>
            <a:ext cx="4880400" cy="2710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>
              <a:spcBef>
                <a:spcPts val="0"/>
              </a:spcBef>
              <a:buChar char="-"/>
            </a:pPr>
            <a:r>
              <a:rPr lang="de"/>
              <a:t>we use the MVC pattern in our project</a:t>
            </a:r>
          </a:p>
        </p:txBody>
      </p:sp>
      <p:pic>
        <p:nvPicPr>
          <p:cNvPr descr="Bildergebnis für mvc" id="134" name="Shape 1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348" y="2662199"/>
            <a:ext cx="3565225" cy="220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Shape 135"/>
          <p:cNvSpPr txBox="1"/>
          <p:nvPr/>
        </p:nvSpPr>
        <p:spPr>
          <a:xfrm>
            <a:off x="4133650" y="2607200"/>
            <a:ext cx="4793400" cy="23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de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Model 		contains the data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de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Controller 		contains the algorithms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de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View			contains the methods for showing the UI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de"/>
              <a:t>Class Diagram</a:t>
            </a:r>
          </a:p>
        </p:txBody>
      </p:sp>
      <p:sp>
        <p:nvSpPr>
          <p:cNvPr id="141" name="Shape 141"/>
          <p:cNvSpPr txBox="1"/>
          <p:nvPr/>
        </p:nvSpPr>
        <p:spPr>
          <a:xfrm>
            <a:off x="585725" y="2019700"/>
            <a:ext cx="8108400" cy="270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42" name="Shape 1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612" y="2154337"/>
            <a:ext cx="8752777" cy="2437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de"/>
              <a:t>Application testing</a:t>
            </a:r>
          </a:p>
        </p:txBody>
      </p:sp>
      <p:sp>
        <p:nvSpPr>
          <p:cNvPr id="148" name="Shape 148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har char="-"/>
            </a:pPr>
            <a:r>
              <a:rPr lang="de"/>
              <a:t>since we barely have any overview we decided to just use JUnit for unit-testing</a:t>
            </a:r>
          </a:p>
          <a:p>
            <a:pPr indent="-228600" lvl="0" marL="457200">
              <a:spcBef>
                <a:spcPts val="0"/>
              </a:spcBef>
              <a:buChar char="-"/>
            </a:pPr>
            <a:r>
              <a:rPr lang="de"/>
              <a:t>We can run all tests within one to two clicks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de"/>
              <a:t>Metrics</a:t>
            </a:r>
          </a:p>
        </p:txBody>
      </p:sp>
      <p:sp>
        <p:nvSpPr>
          <p:cNvPr id="154" name="Shape 154"/>
          <p:cNvSpPr txBox="1"/>
          <p:nvPr>
            <p:ph idx="1" type="body"/>
          </p:nvPr>
        </p:nvSpPr>
        <p:spPr>
          <a:xfrm>
            <a:off x="471900" y="1919062"/>
            <a:ext cx="8222100" cy="2710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de"/>
              <a:t>Eclipse-Addon Metrics 1.3.6</a:t>
            </a:r>
          </a:p>
          <a:p>
            <a:pPr lvl="0" rtl="0">
              <a:spcBef>
                <a:spcPts val="0"/>
              </a:spcBef>
              <a:buNone/>
            </a:pPr>
            <a:r>
              <a:rPr lang="de"/>
              <a:t>→ rates the results</a:t>
            </a:r>
          </a:p>
          <a:p>
            <a:pPr lvl="0" rtl="0">
              <a:spcBef>
                <a:spcPts val="0"/>
              </a:spcBef>
              <a:buNone/>
            </a:pPr>
            <a:r>
              <a:rPr lang="de"/>
              <a:t>→ shows you the critical points</a:t>
            </a:r>
            <a:br>
              <a:rPr lang="de"/>
            </a:br>
            <a:r>
              <a:rPr lang="de"/>
              <a:t>	of your project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55" name="Shape 1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98024" y="2120462"/>
            <a:ext cx="5210824" cy="2307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de"/>
              <a:t>Risk Management</a:t>
            </a:r>
          </a:p>
        </p:txBody>
      </p:sp>
      <p:graphicFrame>
        <p:nvGraphicFramePr>
          <p:cNvPr id="161" name="Shape 161"/>
          <p:cNvGraphicFramePr/>
          <p:nvPr/>
        </p:nvGraphicFramePr>
        <p:xfrm>
          <a:off x="161925" y="1901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{AA48DAE1-CE93-4E5D-B940-A5C7B885DEE7}</a:tableStyleId>
              </a:tblPr>
              <a:tblGrid>
                <a:gridCol w="2524125"/>
                <a:gridCol w="1085850"/>
                <a:gridCol w="790575"/>
                <a:gridCol w="2705100"/>
                <a:gridCol w="990600"/>
                <a:gridCol w="723900"/>
              </a:tblGrid>
              <a:tr h="33337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de" sz="1000"/>
                        <a:t>identified</a:t>
                      </a: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de" sz="1000"/>
                        <a:t>prob of occurrence</a:t>
                      </a: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de" sz="1000"/>
                        <a:t>damage</a:t>
                      </a: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de" sz="1000"/>
                        <a:t>mitigation strategy</a:t>
                      </a: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de" sz="1000"/>
                        <a:t>person in charge</a:t>
                      </a: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de" sz="1000"/>
                        <a:t>risk factor</a:t>
                      </a:r>
                    </a:p>
                  </a:txBody>
                  <a:tcPr marT="19050" marB="19050" marR="28575" marL="28575" anchor="b"/>
                </a:tc>
              </a:tr>
              <a:tr h="2000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/>
                </a:tc>
              </a:tr>
              <a:tr h="33337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de" sz="1000"/>
                        <a:t>neuronal network doesnt behave as expected</a:t>
                      </a: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de" sz="1000"/>
                        <a:t>25,00%</a:t>
                      </a: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de" sz="1000"/>
                        <a:t>100,00%</a:t>
                      </a: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de" sz="1000"/>
                        <a:t>include more machine learning frameworks for usage but tensorflow</a:t>
                      </a: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de" sz="1000"/>
                        <a:t>Steven &amp; Marco</a:t>
                      </a: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de" sz="1000"/>
                        <a:t>25%</a:t>
                      </a:r>
                    </a:p>
                  </a:txBody>
                  <a:tcPr marT="19050" marB="19050" marR="28575" marL="28575" anchor="b"/>
                </a:tc>
              </a:tr>
              <a:tr h="33337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de" sz="1000"/>
                        <a:t>not enough time to get engaged with machine learning</a:t>
                      </a: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de" sz="1000"/>
                        <a:t>10,00%</a:t>
                      </a: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de" sz="1000"/>
                        <a:t>100,00%</a:t>
                      </a: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de" sz="1000"/>
                        <a:t>start early enough with reading documentations</a:t>
                      </a: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de" sz="1000"/>
                        <a:t>Steven &amp; Marco</a:t>
                      </a: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de" sz="1000"/>
                        <a:t>10%</a:t>
                      </a:r>
                    </a:p>
                  </a:txBody>
                  <a:tcPr marT="19050" marB="19050" marR="28575" marL="28575" anchor="b"/>
                </a:tc>
              </a:tr>
              <a:tr h="33337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de" sz="1000"/>
                        <a:t>TDD takes to much time and work</a:t>
                      </a: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de" sz="1000"/>
                        <a:t>15,00%</a:t>
                      </a: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de" sz="1000"/>
                        <a:t>30,00%</a:t>
                      </a: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de" sz="1000"/>
                        <a:t>priotize working solutions over tested but unworking code</a:t>
                      </a: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de" sz="1000"/>
                        <a:t>Marco</a:t>
                      </a: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de" sz="1000"/>
                        <a:t>5%</a:t>
                      </a:r>
                    </a:p>
                  </a:txBody>
                  <a:tcPr marT="19050" marB="19050" marR="28575" marL="28575" anchor="b"/>
                </a:tc>
              </a:tr>
              <a:tr h="2000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de" sz="1000"/>
                        <a:t>untested funcionality doesnt work on first try</a:t>
                      </a: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de" sz="1000"/>
                        <a:t>50,00%</a:t>
                      </a: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de" sz="1000"/>
                        <a:t>5,00%</a:t>
                      </a: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de" sz="1000"/>
                        <a:t>recode funtionality</a:t>
                      </a: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de" sz="1000"/>
                        <a:t>Steven &amp; Marco</a:t>
                      </a: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de" sz="1000"/>
                        <a:t>3%</a:t>
                      </a:r>
                    </a:p>
                  </a:txBody>
                  <a:tcPr marT="19050" marB="19050" marR="28575" marL="28575" anchor="b"/>
                </a:tc>
              </a:tr>
              <a:tr h="2000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de" sz="1000"/>
                        <a:t>project architecture becomes unclear</a:t>
                      </a: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de" sz="1000"/>
                        <a:t>10,00%</a:t>
                      </a: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de" sz="1000"/>
                        <a:t>15,00%</a:t>
                      </a: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de" sz="1000"/>
                        <a:t>refactoring, could influence deadlines</a:t>
                      </a: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de" sz="1000"/>
                        <a:t>Marco</a:t>
                      </a: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de" sz="1000"/>
                        <a:t>2%</a:t>
                      </a:r>
                    </a:p>
                  </a:txBody>
                  <a:tcPr marT="19050" marB="19050" marR="28575" marL="28575" anchor="b"/>
                </a:tc>
              </a:tr>
              <a:tr h="33337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de" sz="1000"/>
                        <a:t>private computer/server isn't strong enough to train the network</a:t>
                      </a: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de" sz="1000"/>
                        <a:t>5,00%</a:t>
                      </a: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de" sz="1000"/>
                        <a:t>15,00%</a:t>
                      </a: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de" sz="1000"/>
                        <a:t>use computer from DHBW</a:t>
                      </a: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de" sz="1000"/>
                        <a:t>Steven</a:t>
                      </a: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de" sz="1000"/>
                        <a:t>1%</a:t>
                      </a:r>
                    </a:p>
                  </a:txBody>
                  <a:tcPr marT="19050" marB="19050" marR="28575" marL="28575" anchor="b"/>
                </a:tc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de"/>
              <a:t>Life cycle management</a:t>
            </a:r>
          </a:p>
        </p:txBody>
      </p:sp>
      <p:sp>
        <p:nvSpPr>
          <p:cNvPr id="167" name="Shape 167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har char="-"/>
            </a:pPr>
            <a:r>
              <a:rPr lang="de"/>
              <a:t>We don’t use life cycle management because</a:t>
            </a:r>
          </a:p>
          <a:p>
            <a:pPr indent="-228600" lvl="1" marL="914400" rtl="0">
              <a:spcBef>
                <a:spcPts val="0"/>
              </a:spcBef>
              <a:buChar char="-"/>
            </a:pPr>
            <a:r>
              <a:rPr lang="de"/>
              <a:t>We don’t have a product to use, just to research on</a:t>
            </a:r>
          </a:p>
          <a:p>
            <a:pPr indent="-228600" lvl="1" marL="914400" rtl="0">
              <a:spcBef>
                <a:spcPts val="0"/>
              </a:spcBef>
              <a:buChar char="-"/>
            </a:pPr>
            <a:r>
              <a:rPr lang="de"/>
              <a:t>We don’t have a web-platform to deploy our project on, it’s mostly a console application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de"/>
              <a:t>The technology we are using</a:t>
            </a:r>
          </a:p>
        </p:txBody>
      </p:sp>
      <p:sp>
        <p:nvSpPr>
          <p:cNvPr id="173" name="Shape 17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har char="-"/>
            </a:pPr>
            <a:r>
              <a:rPr lang="de"/>
              <a:t>OpenGL ( JOGL-Framework )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de"/>
              <a:t>JUnit-Framework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de"/>
              <a:t>Deeplearning4J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de"/>
              <a:t>GitHub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de"/>
              <a:t>Jira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de"/>
              <a:t>What does machine learning mean?</a:t>
            </a:r>
          </a:p>
        </p:txBody>
      </p:sp>
      <p:sp>
        <p:nvSpPr>
          <p:cNvPr id="179" name="Shape 179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har char="-"/>
            </a:pPr>
            <a:r>
              <a:rPr lang="de"/>
              <a:t>abstract and classify situations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de"/>
              <a:t>learn specific tasks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de"/>
              <a:t>automate complex behavior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de"/>
              <a:t>What is The Learning Triangle?</a:t>
            </a:r>
          </a:p>
        </p:txBody>
      </p:sp>
      <p:sp>
        <p:nvSpPr>
          <p:cNvPr id="185" name="Shape 18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har char="-"/>
            </a:pPr>
            <a:r>
              <a:rPr lang="de"/>
              <a:t>a neuronal network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de"/>
              <a:t>approach </a:t>
            </a:r>
            <a:r>
              <a:rPr lang="de"/>
              <a:t>brute force problem solving</a:t>
            </a:r>
          </a:p>
          <a:p>
            <a:pPr indent="-228600" lvl="0" marL="457200">
              <a:spcBef>
                <a:spcPts val="0"/>
              </a:spcBef>
              <a:buChar char="-"/>
            </a:pPr>
            <a:r>
              <a:rPr lang="de"/>
              <a:t>artificial creature living in an artificial environment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de"/>
              <a:t>Team</a:t>
            </a:r>
          </a:p>
        </p:txBody>
      </p:sp>
      <p:sp>
        <p:nvSpPr>
          <p:cNvPr id="75" name="Shape 75"/>
          <p:cNvSpPr txBox="1"/>
          <p:nvPr/>
        </p:nvSpPr>
        <p:spPr>
          <a:xfrm>
            <a:off x="311700" y="150642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de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Steven Kovacs                                          Marco Müller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br>
              <a:rPr lang="de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de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We are using the Rational Unified Process for our roles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6" name="Shape 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79896" y="1687575"/>
            <a:ext cx="1158826" cy="115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Shape 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04174" y="1691150"/>
            <a:ext cx="1158824" cy="1148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Shape 78"/>
          <p:cNvPicPr preferRelativeResize="0"/>
          <p:nvPr/>
        </p:nvPicPr>
        <p:blipFill rotWithShape="1">
          <a:blip r:embed="rId5">
            <a:alphaModFix/>
          </a:blip>
          <a:srcRect b="-409" l="0" r="0" t="71159"/>
          <a:stretch/>
        </p:blipFill>
        <p:spPr>
          <a:xfrm>
            <a:off x="756475" y="3125374"/>
            <a:ext cx="7134575" cy="991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de"/>
              <a:t>Concept to implementation</a:t>
            </a:r>
          </a:p>
        </p:txBody>
      </p:sp>
      <p:pic>
        <p:nvPicPr>
          <p:cNvPr id="191" name="Shape 1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36900" y="1744075"/>
            <a:ext cx="3328673" cy="3332275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Shape 192"/>
          <p:cNvSpPr/>
          <p:nvPr/>
        </p:nvSpPr>
        <p:spPr>
          <a:xfrm>
            <a:off x="3268000" y="3218362"/>
            <a:ext cx="1719300" cy="383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93" name="Shape 1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625" y="2165975"/>
            <a:ext cx="3140100" cy="2488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de"/>
              <a:t>How do we learn?</a:t>
            </a:r>
          </a:p>
        </p:txBody>
      </p:sp>
      <p:sp>
        <p:nvSpPr>
          <p:cNvPr id="199" name="Shape 199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har char="-"/>
            </a:pPr>
            <a:r>
              <a:rPr lang="de"/>
              <a:t>We implemented an Q-Algorithm</a:t>
            </a:r>
          </a:p>
          <a:p>
            <a:pPr indent="-228600" lvl="1" marL="914400" rtl="0">
              <a:spcBef>
                <a:spcPts val="0"/>
              </a:spcBef>
              <a:buChar char="-"/>
            </a:pPr>
            <a:r>
              <a:rPr lang="de"/>
              <a:t>Reward function</a:t>
            </a:r>
          </a:p>
          <a:p>
            <a:pPr indent="-228600" lvl="1" marL="914400" rtl="0">
              <a:spcBef>
                <a:spcPts val="0"/>
              </a:spcBef>
              <a:buChar char="-"/>
            </a:pPr>
            <a:r>
              <a:rPr lang="de"/>
              <a:t>Very expensive calculation</a:t>
            </a:r>
          </a:p>
          <a:p>
            <a:pPr indent="-228600" lvl="1" marL="914400" rtl="0">
              <a:spcBef>
                <a:spcPts val="0"/>
              </a:spcBef>
              <a:buChar char="-"/>
            </a:pPr>
            <a:r>
              <a:rPr lang="de"/>
              <a:t>O(4^n)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de"/>
              <a:t>Write the first 5 results in a csv-file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de"/>
              <a:t>How does such a csv-file look like?</a:t>
            </a:r>
          </a:p>
        </p:txBody>
      </p:sp>
      <p:sp>
        <p:nvSpPr>
          <p:cNvPr id="205" name="Shape 20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har char="-"/>
            </a:pPr>
            <a:r>
              <a:rPr lang="de"/>
              <a:t>One line is one set of data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de"/>
              <a:t>Lines are </a:t>
            </a:r>
            <a:r>
              <a:rPr lang="de"/>
              <a:t>separated</a:t>
            </a:r>
            <a:r>
              <a:rPr lang="de"/>
              <a:t> by “\n”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de"/>
              <a:t>Fields are separated by “,”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de"/>
              <a:t>First field is the “label” (the route the q-algorithm would take)</a:t>
            </a:r>
          </a:p>
          <a:p>
            <a:pPr indent="-228600" lvl="0" marL="457200">
              <a:spcBef>
                <a:spcPts val="0"/>
              </a:spcBef>
              <a:buChar char="-"/>
            </a:pPr>
            <a:r>
              <a:rPr lang="de"/>
              <a:t>Other 36 fields are the vision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de"/>
              <a:t>How does our neuronal network looks like?</a:t>
            </a:r>
          </a:p>
        </p:txBody>
      </p:sp>
      <p:pic>
        <p:nvPicPr>
          <p:cNvPr id="211" name="Shape 2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2245" y="619049"/>
            <a:ext cx="6758620" cy="4524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de"/>
              <a:t>Demo of our project</a:t>
            </a:r>
          </a:p>
        </p:txBody>
      </p:sp>
      <p:pic>
        <p:nvPicPr>
          <p:cNvPr descr="TLT - Logo (Color).png" id="217" name="Shape 2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78449" y="1506424"/>
            <a:ext cx="2787100" cy="414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de"/>
              <a:t>Our vision</a:t>
            </a:r>
          </a:p>
        </p:txBody>
      </p:sp>
      <p:sp>
        <p:nvSpPr>
          <p:cNvPr id="84" name="Shape 8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har char="-"/>
            </a:pPr>
            <a:r>
              <a:rPr lang="de"/>
              <a:t>create a game with no user-interaction at all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de"/>
              <a:t>look how an artificial intelligence lives in an artificial world with clearly defined rules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de"/>
              <a:t>just an algorithm, no player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de"/>
              <a:t>P</a:t>
            </a:r>
            <a:r>
              <a:rPr lang="de"/>
              <a:t>urpose of this project</a:t>
            </a:r>
          </a:p>
        </p:txBody>
      </p:sp>
      <p:sp>
        <p:nvSpPr>
          <p:cNvPr id="90" name="Shape 90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har char="-"/>
            </a:pPr>
            <a:r>
              <a:rPr lang="de"/>
              <a:t>non-profit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de"/>
              <a:t>research in an </a:t>
            </a:r>
            <a:r>
              <a:rPr lang="de"/>
              <a:t>upcoming</a:t>
            </a:r>
            <a:r>
              <a:rPr lang="de"/>
              <a:t> area of computer science</a:t>
            </a:r>
          </a:p>
          <a:p>
            <a:pPr indent="-228600" lvl="0" marL="457200">
              <a:spcBef>
                <a:spcPts val="0"/>
              </a:spcBef>
              <a:buChar char="-"/>
            </a:pPr>
            <a:r>
              <a:rPr lang="de"/>
              <a:t>do something we had never done before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de"/>
              <a:t>Use Cases &amp; Scope</a:t>
            </a:r>
          </a:p>
        </p:txBody>
      </p:sp>
      <p:sp>
        <p:nvSpPr>
          <p:cNvPr id="96" name="Shape 96"/>
          <p:cNvSpPr txBox="1"/>
          <p:nvPr>
            <p:ph idx="1" type="body"/>
          </p:nvPr>
        </p:nvSpPr>
        <p:spPr>
          <a:xfrm>
            <a:off x="5008850" y="1946025"/>
            <a:ext cx="3685200" cy="2710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har char="-"/>
            </a:pPr>
            <a:r>
              <a:rPr lang="de"/>
              <a:t>project parts splitted into smaller parts → Use Cases</a:t>
            </a:r>
          </a:p>
          <a:p>
            <a:pPr lvl="0" rtl="0">
              <a:spcBef>
                <a:spcPts val="0"/>
              </a:spcBef>
              <a:buNone/>
            </a:pPr>
            <a:r>
              <a:rPr lang="de"/>
              <a:t>First Sem. : game rules</a:t>
            </a:r>
          </a:p>
          <a:p>
            <a:pPr lvl="0" rtl="0">
              <a:spcBef>
                <a:spcPts val="0"/>
              </a:spcBef>
              <a:buNone/>
            </a:pPr>
            <a:r>
              <a:rPr lang="de"/>
              <a:t>Second Sem. : Neuronal Network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97" name="Shape 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799" y="1769575"/>
            <a:ext cx="4600225" cy="3285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de"/>
              <a:t>Project Management</a:t>
            </a:r>
          </a:p>
        </p:txBody>
      </p:sp>
      <p:sp>
        <p:nvSpPr>
          <p:cNvPr id="103" name="Shape 10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de">
                <a:solidFill>
                  <a:srgbClr val="666666"/>
                </a:solidFill>
              </a:rPr>
              <a:t>How to document the specifications and Use Cases?</a:t>
            </a:r>
          </a:p>
          <a:p>
            <a:pPr indent="-228600" lvl="0" marL="457200" rtl="0">
              <a:spcBef>
                <a:spcPts val="0"/>
              </a:spcBef>
              <a:buClr>
                <a:srgbClr val="666666"/>
              </a:buClr>
              <a:buChar char="-"/>
            </a:pPr>
            <a:r>
              <a:rPr i="1" lang="de">
                <a:solidFill>
                  <a:srgbClr val="666666"/>
                </a:solidFill>
              </a:rPr>
              <a:t>Software Architecture Document</a:t>
            </a:r>
            <a:r>
              <a:rPr lang="de">
                <a:solidFill>
                  <a:srgbClr val="666666"/>
                </a:solidFill>
              </a:rPr>
              <a:t> and </a:t>
            </a:r>
            <a:r>
              <a:rPr i="1" lang="de">
                <a:solidFill>
                  <a:srgbClr val="666666"/>
                </a:solidFill>
              </a:rPr>
              <a:t>Software Requirements Specification</a:t>
            </a:r>
          </a:p>
          <a:p>
            <a:pPr indent="-228600" lvl="0" marL="457200">
              <a:spcBef>
                <a:spcPts val="0"/>
              </a:spcBef>
              <a:buClr>
                <a:srgbClr val="666666"/>
              </a:buClr>
              <a:buChar char="-"/>
            </a:pPr>
            <a:r>
              <a:rPr lang="de">
                <a:solidFill>
                  <a:srgbClr val="666666"/>
                </a:solidFill>
              </a:rPr>
              <a:t>each Use Case &lt;-&gt; Use Case Document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de"/>
              <a:t>The way we develop</a:t>
            </a:r>
          </a:p>
        </p:txBody>
      </p:sp>
      <p:sp>
        <p:nvSpPr>
          <p:cNvPr id="109" name="Shape 109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lr>
                <a:srgbClr val="666666"/>
              </a:buClr>
              <a:buChar char="-"/>
            </a:pPr>
            <a:r>
              <a:rPr lang="de">
                <a:solidFill>
                  <a:srgbClr val="666666"/>
                </a:solidFill>
              </a:rPr>
              <a:t>We followed the idea of an </a:t>
            </a:r>
            <a:r>
              <a:rPr i="1" lang="de">
                <a:solidFill>
                  <a:srgbClr val="666666"/>
                </a:solidFill>
              </a:rPr>
              <a:t>agile</a:t>
            </a:r>
            <a:r>
              <a:rPr lang="de">
                <a:solidFill>
                  <a:srgbClr val="666666"/>
                </a:solidFill>
              </a:rPr>
              <a:t> project</a:t>
            </a:r>
          </a:p>
          <a:p>
            <a:pPr lvl="0">
              <a:spcBef>
                <a:spcPts val="0"/>
              </a:spcBef>
              <a:buNone/>
            </a:pPr>
            <a:r>
              <a:rPr lang="de">
                <a:solidFill>
                  <a:srgbClr val="666666"/>
                </a:solidFill>
              </a:rPr>
              <a:t>→	you have to welcome a change while you are working on your project</a:t>
            </a:r>
          </a:p>
          <a:p>
            <a:pPr indent="-228600" lvl="0" marL="457200" rtl="0">
              <a:spcBef>
                <a:spcPts val="0"/>
              </a:spcBef>
              <a:buClr>
                <a:srgbClr val="666666"/>
              </a:buClr>
              <a:buChar char="-"/>
            </a:pPr>
            <a:r>
              <a:rPr lang="de">
                <a:solidFill>
                  <a:srgbClr val="666666"/>
                </a:solidFill>
              </a:rPr>
              <a:t>more contact with customer to follow his wishes</a:t>
            </a:r>
          </a:p>
          <a:p>
            <a:pPr lvl="0">
              <a:spcBef>
                <a:spcPts val="0"/>
              </a:spcBef>
              <a:buNone/>
            </a:pPr>
            <a:r>
              <a:rPr lang="de">
                <a:solidFill>
                  <a:srgbClr val="666666"/>
                </a:solidFill>
              </a:rPr>
              <a:t>→ 	don’t develop over some months just to realize at the end that the customer wanted a program completely different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de"/>
              <a:t>Scrumming</a:t>
            </a:r>
          </a:p>
        </p:txBody>
      </p:sp>
      <p:sp>
        <p:nvSpPr>
          <p:cNvPr id="115" name="Shape 11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har char="-"/>
            </a:pPr>
            <a:r>
              <a:rPr lang="de"/>
              <a:t>realising an agile project needs a good overview over state of the project and remaining time  → we use JIRA</a:t>
            </a:r>
          </a:p>
          <a:p>
            <a:pPr lvl="0" rtl="0">
              <a:spcBef>
                <a:spcPts val="0"/>
              </a:spcBef>
              <a:buNone/>
            </a:pPr>
            <a:r>
              <a:rPr lang="de"/>
              <a:t>JIRA is a 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de"/>
              <a:t>Platform to create and edit tasks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de"/>
              <a:t>Associate tasks with people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de"/>
              <a:t>Log worktime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de"/>
              <a:t>Estimate operating expenses</a:t>
            </a:r>
            <a:r>
              <a:rPr lang="de"/>
              <a:t> 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de"/>
              <a:t>Time spend</a:t>
            </a:r>
          </a:p>
        </p:txBody>
      </p:sp>
      <p:pic>
        <p:nvPicPr>
          <p:cNvPr id="121" name="Shape 121" title="Points scored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08187" y="1712049"/>
            <a:ext cx="5549525" cy="3431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